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morning/afternoon everyone, and thank you for joining me. Today, I want to talk about a critical shift in how we manage heavy industrial assets. In West Africa, operations are often dominated by a 'reactive' mindset—fixing things only after they break. At RAMIS Consulting, our mission is to change this narrative. We want to move you from constant firefighting to proactive, data-driven predicting. Over the next few slides, I will walk you through who we are, what we do, and how we can partner with your organization to achieve world-class operational reliability and maximize your asset ROI.</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look at the realities of operating heavy industry in West Africa. Our environmental conditions are harsh—extreme humidity, heat, and dust. When key machinery fails unexpectedly, production stops. For a mining operation, a crusher breakdown costs hundreds of thousands of dollars a day. Adding to this is the supply chain reality: wait times for parts from OEMs can take weeks, and flying in specialists is incredibly expensive. Because of this, local maintenance crews are stuck in a cycle of reactive repairs. They are firefighters, not strategic planners. We founded RAMIS to change this dynamic.</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 we combat run-to-failure? RAMIS delivers core operational services. First, Reliability-Centered Maintenance, or RCM. We don't just copy-paste OEM guidelines. We analyze failure modes and effects to design a customized maintenance strategy that focuses budget where it matters. Second, Predictive Maintenance. We implement vibration, thermal, and oil tribology technologies that tell us exactly what is happening inside your machines, allowing us to plan repairs during scheduled outages. Third, CMMS optimization. EAM tools like SAP or IBM Maximo are only as good as the data entered. We audit, clean, and structure your hierarchies and BOMs so your systems generate actionable insights.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Moving beyond daily maintenance execution, RAMIS Consulting provides advanced analytical engineering. Under our RAM Modeling and Simulation pillar, our tag is 'Predict Performance. Optimize Design.' We build digital models and Reliability Block Diagrams of your plant systems. This allows us to simulate system availability before construction or expansion, helping you optimize redundancies and design out single points of failure. Under our Reliability Growth Analysis, our tag is 'Measure Improvement. Prove Reliability.' We use mathematical models like Crow-AMSAA to track failure trends over time. This proves with statistical certainty that your maintenance improvements are working, and quantifies your reliability gains so you can present clear results to the boardroom.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do not believe in one-size-fits-all engineering. Our frameworks are customized. For Mining and Minerals, a key region industry, operations struggle with environmental wear (dust/moisture) and massive parts logistics delay. We optimize their Heavy Mobile Equipment fleets to increase availability. In offshore Oil &amp; Gas, where safety and environment are critical, our focus is Risk-Based Inspection, Asset Integrity Management, and extension studies. In Power, we optimize turbine and transformer availability to prevent grid fluctuations.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proud of our focus on capacity building. Many international consulting firms will write a report and leave, and the client slips right back into run-to-failure. RAMIS does the opposite. We deliver the RAM Mastery Certification Program. We train your on-site engineering and planning team on advanced topics: reliability calculation, criticality analysis, life cycle costing, and root cause methods. We build long-term local capacity, saving you money on foreign expert rates over time.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Let's talk numbers. Reliability is a financial investment. We are here to deliver measurable bottom-line value. Typically, when we partner with an industrial site, we target and deliver a 35% reduction in unplanned downtime in the first year. This frees up production capacity. Second, we cut maintenance OPEX by 20% through optimizing spare parts inventory and reducing emergency callouts. Third, assets last 15% longer, saving millions in CAPEX. And fourth, your databases become fully optimized asset intelligence tools.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choose us over a generic international consultancy? Three key reasons. First, we are local and present. We understand the West African environment, logistics, and port dynamics. Second, our team. Our leadership includes Dr. Eric Gbadam, Charles Duah, and Dr. Joshua Afari. We bring academic credentials and extensive field experience in mining and offshore systems. Third, we are scientific. We model the math of reliability and physics of failure. We are independent of any OEM, so our recommendations focus solely on your best interest.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do we begin? The process is simple. We start with a low-impact diagnostic RAM Audit. This evaluates your current equipment status, maintenance records, and culture. We identify quick wins. Second, we clean and optimize your CMMS data and strategies. Third, we scale and sustain by deploying PdM programs and certifying your teams. I invite you to book a free 30-minute diagnostic session. Scan the QR code on the screen or message us on WhatsApp at +1 385-246-7875. Let's work together to eliminate downtime and maximize your asset returns. Thank you, and I look forward to your questions.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172A"/>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F973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png"/>
          <p:cNvPicPr>
            <a:picLocks noChangeAspect="1"/>
          </p:cNvPicPr>
          <p:nvPr/>
        </p:nvPicPr>
        <p:blipFill>
          <a:blip r:embed="rId2"/>
          <a:stretch>
            <a:fillRect/>
          </a:stretch>
        </p:blipFill>
        <p:spPr>
          <a:xfrm>
            <a:off x="731520" y="548640"/>
            <a:ext cx="1097280" cy="1097280"/>
          </a:xfrm>
          <a:prstGeom prst="rect">
            <a:avLst/>
          </a:prstGeom>
        </p:spPr>
      </p:pic>
      <p:sp>
        <p:nvSpPr>
          <p:cNvPr id="4" name="TextBox 3"/>
          <p:cNvSpPr txBox="1"/>
          <p:nvPr/>
        </p:nvSpPr>
        <p:spPr>
          <a:xfrm>
            <a:off x="2103120" y="502920"/>
            <a:ext cx="9144000" cy="1280160"/>
          </a:xfrm>
          <a:prstGeom prst="rect">
            <a:avLst/>
          </a:prstGeom>
          <a:noFill/>
        </p:spPr>
        <p:txBody>
          <a:bodyPr wrap="square" lIns="0" rIns="0" tIns="0" bIns="0">
            <a:spAutoFit/>
          </a:bodyPr>
          <a:lstStyle/>
          <a:p>
            <a:pPr>
              <a:defRPr sz="4000" b="1">
                <a:solidFill>
                  <a:srgbClr val="FFFFFF"/>
                </a:solidFill>
                <a:latin typeface="Space Grotesk"/>
              </a:defRPr>
            </a:pPr>
            <a:r>
              <a:t>RAMIS.</a:t>
            </a:r>
          </a:p>
          <a:p>
            <a:pPr>
              <a:spcBef>
                <a:spcPts val="400"/>
              </a:spcBef>
              <a:defRPr sz="1200" b="1">
                <a:solidFill>
                  <a:srgbClr val="F97316"/>
                </a:solidFill>
                <a:latin typeface="Inter"/>
              </a:defRPr>
            </a:pPr>
            <a:r>
              <a:t>Reliability, Availability, &amp; Maintainability Engineering Consulting</a:t>
            </a:r>
          </a:p>
        </p:txBody>
      </p:sp>
      <p:sp>
        <p:nvSpPr>
          <p:cNvPr id="5" name="TextBox 4"/>
          <p:cNvSpPr txBox="1"/>
          <p:nvPr/>
        </p:nvSpPr>
        <p:spPr>
          <a:xfrm>
            <a:off x="731520" y="2468880"/>
            <a:ext cx="10698480" cy="3474720"/>
          </a:xfrm>
          <a:prstGeom prst="rect">
            <a:avLst/>
          </a:prstGeom>
          <a:noFill/>
        </p:spPr>
        <p:txBody>
          <a:bodyPr wrap="square" lIns="0" rIns="0" tIns="0" bIns="0">
            <a:spAutoFit/>
          </a:bodyPr>
          <a:lstStyle/>
          <a:p>
            <a:pPr>
              <a:spcAft>
                <a:spcPts val="2000"/>
              </a:spcAft>
              <a:defRPr sz="6000" b="1">
                <a:solidFill>
                  <a:srgbClr val="FFFFFF"/>
                </a:solidFill>
                <a:latin typeface="Space Grotesk"/>
              </a:defRPr>
            </a:pPr>
            <a:r>
              <a:t>Stop Firefighting.</a:t>
            </a:r>
            <a:br/>
            <a:r>
              <a:t>Start Predicting.</a:t>
            </a:r>
          </a:p>
          <a:p>
            <a:pPr>
              <a:defRPr sz="1800">
                <a:solidFill>
                  <a:srgbClr val="FFC2A5"/>
                </a:solidFill>
                <a:latin typeface="Inter"/>
              </a:defRPr>
            </a:pPr>
            <a:r>
              <a:t>Transforming West African Industrial Operations through Data-Driven Reliability Engineering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The High Cost of Run-to-Failure</a:t>
            </a:r>
          </a:p>
          <a:p>
            <a:pPr>
              <a:spcBef>
                <a:spcPts val="600"/>
              </a:spcBef>
              <a:defRPr sz="1600">
                <a:solidFill>
                  <a:srgbClr val="64748B"/>
                </a:solidFill>
                <a:latin typeface="Inter"/>
              </a:defRPr>
            </a:pPr>
            <a:r>
              <a:t>Why reactive maintenance is draining your profitability in West Africa</a:t>
            </a:r>
          </a:p>
        </p:txBody>
      </p:sp>
      <p:sp>
        <p:nvSpPr>
          <p:cNvPr id="3" name="Rounded Rectangle 2"/>
          <p:cNvSpPr/>
          <p:nvPr/>
        </p:nvSpPr>
        <p:spPr>
          <a:xfrm>
            <a:off x="7315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743200" cy="3383280"/>
          </a:xfrm>
          <a:prstGeom prst="rect">
            <a:avLst/>
          </a:prstGeom>
          <a:noFill/>
        </p:spPr>
        <p:txBody>
          <a:bodyPr wrap="square" lIns="0" rIns="0" tIns="0" bIns="0">
            <a:spAutoFit/>
          </a:bodyPr>
          <a:lstStyle/>
          <a:p>
            <a:pPr>
              <a:spcAft>
                <a:spcPts val="1400"/>
              </a:spcAft>
              <a:defRPr sz="2800" b="1">
                <a:solidFill>
                  <a:srgbClr val="F97316"/>
                </a:solidFill>
                <a:latin typeface="Space Grotesk"/>
              </a:defRPr>
            </a:pPr>
            <a:r>
              <a:t>01</a:t>
            </a:r>
          </a:p>
          <a:p>
            <a:pPr>
              <a:spcAft>
                <a:spcPts val="1000"/>
              </a:spcAft>
              <a:defRPr sz="2000" b="1">
                <a:solidFill>
                  <a:srgbClr val="0F172A"/>
                </a:solidFill>
                <a:latin typeface="Space Grotesk"/>
              </a:defRPr>
            </a:pPr>
            <a:r>
              <a:t>Unplanned Downtime</a:t>
            </a:r>
          </a:p>
          <a:p>
            <a:pPr>
              <a:lnSpc>
                <a:spcPct val="120000"/>
              </a:lnSpc>
              <a:defRPr sz="1300">
                <a:solidFill>
                  <a:srgbClr val="64748B"/>
                </a:solidFill>
                <a:latin typeface="Inter"/>
              </a:defRPr>
            </a:pPr>
            <a:r>
              <a:t>Critical assets like mills, crushers, and offshore pumps fail unexpectedly, halting production. Downtime costs in heavy sectors easily exceed $100K+ per hour/day.</a:t>
            </a:r>
          </a:p>
        </p:txBody>
      </p:sp>
      <p:sp>
        <p:nvSpPr>
          <p:cNvPr id="5" name="Rounded Rectangle 4"/>
          <p:cNvSpPr/>
          <p:nvPr/>
        </p:nvSpPr>
        <p:spPr>
          <a:xfrm>
            <a:off x="43891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663440" y="2286000"/>
            <a:ext cx="2743200" cy="3383280"/>
          </a:xfrm>
          <a:prstGeom prst="rect">
            <a:avLst/>
          </a:prstGeom>
          <a:noFill/>
        </p:spPr>
        <p:txBody>
          <a:bodyPr wrap="square" lIns="0" rIns="0" tIns="0" bIns="0">
            <a:spAutoFit/>
          </a:bodyPr>
          <a:lstStyle/>
          <a:p>
            <a:pPr>
              <a:spcAft>
                <a:spcPts val="1400"/>
              </a:spcAft>
              <a:defRPr sz="2800" b="1">
                <a:solidFill>
                  <a:srgbClr val="F97316"/>
                </a:solidFill>
                <a:latin typeface="Space Grotesk"/>
              </a:defRPr>
            </a:pPr>
            <a:r>
              <a:t>02</a:t>
            </a:r>
          </a:p>
          <a:p>
            <a:pPr>
              <a:spcAft>
                <a:spcPts val="1000"/>
              </a:spcAft>
              <a:defRPr sz="2000" b="1">
                <a:solidFill>
                  <a:srgbClr val="0F172A"/>
                </a:solidFill>
                <a:latin typeface="Space Grotesk"/>
              </a:defRPr>
            </a:pPr>
            <a:r>
              <a:t>OEM Dependency</a:t>
            </a:r>
          </a:p>
          <a:p>
            <a:pPr>
              <a:lnSpc>
                <a:spcPct val="120000"/>
              </a:lnSpc>
              <a:defRPr sz="1300">
                <a:solidFill>
                  <a:srgbClr val="64748B"/>
                </a:solidFill>
                <a:latin typeface="Inter"/>
              </a:defRPr>
            </a:pPr>
            <a:r>
              <a:t>Heavy reliance on overseas manufacturers creates long logistics lead times for spares and brings expensive foreign support rates, bloating your OPEX.</a:t>
            </a:r>
          </a:p>
        </p:txBody>
      </p:sp>
      <p:sp>
        <p:nvSpPr>
          <p:cNvPr id="7" name="Rounded Rectangle 6"/>
          <p:cNvSpPr/>
          <p:nvPr/>
        </p:nvSpPr>
        <p:spPr>
          <a:xfrm>
            <a:off x="80467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21040" y="2286000"/>
            <a:ext cx="2743200" cy="3383280"/>
          </a:xfrm>
          <a:prstGeom prst="rect">
            <a:avLst/>
          </a:prstGeom>
          <a:noFill/>
        </p:spPr>
        <p:txBody>
          <a:bodyPr wrap="square" lIns="0" rIns="0" tIns="0" bIns="0">
            <a:spAutoFit/>
          </a:bodyPr>
          <a:lstStyle/>
          <a:p>
            <a:pPr>
              <a:spcAft>
                <a:spcPts val="1400"/>
              </a:spcAft>
              <a:defRPr sz="2800" b="1">
                <a:solidFill>
                  <a:srgbClr val="F97316"/>
                </a:solidFill>
                <a:latin typeface="Space Grotesk"/>
              </a:defRPr>
            </a:pPr>
            <a:r>
              <a:t>03</a:t>
            </a:r>
          </a:p>
          <a:p>
            <a:pPr>
              <a:spcAft>
                <a:spcPts val="1000"/>
              </a:spcAft>
              <a:defRPr sz="2000" b="1">
                <a:solidFill>
                  <a:srgbClr val="0F172A"/>
                </a:solidFill>
                <a:latin typeface="Space Grotesk"/>
              </a:defRPr>
            </a:pPr>
            <a:r>
              <a:t>Reactive Culture</a:t>
            </a:r>
          </a:p>
          <a:p>
            <a:pPr>
              <a:lnSpc>
                <a:spcPct val="120000"/>
              </a:lnSpc>
              <a:defRPr sz="1300">
                <a:solidFill>
                  <a:srgbClr val="64748B"/>
                </a:solidFill>
                <a:latin typeface="Inter"/>
              </a:defRPr>
            </a:pPr>
            <a:r>
              <a:t>Maintenance crews operate in permanent 'firefighter' mode. Asset degradation goes unnoticed, leading to premature failures and destroyed capital ROI.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Operate for Reliability</a:t>
            </a:r>
          </a:p>
          <a:p>
            <a:pPr>
              <a:spcBef>
                <a:spcPts val="600"/>
              </a:spcBef>
              <a:defRPr sz="1600">
                <a:solidFill>
                  <a:srgbClr val="64748B"/>
                </a:solidFill>
                <a:latin typeface="Inter"/>
              </a:defRPr>
            </a:pPr>
            <a:r>
              <a:t>Tailored engineering frameworks to maximize asset uptime and maintenance efficiency</a:t>
            </a:r>
          </a:p>
        </p:txBody>
      </p:sp>
      <p:sp>
        <p:nvSpPr>
          <p:cNvPr id="3" name="Rounded Rectangle 2"/>
          <p:cNvSpPr/>
          <p:nvPr/>
        </p:nvSpPr>
        <p:spPr>
          <a:xfrm>
            <a:off x="7315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743200" cy="3383280"/>
          </a:xfrm>
          <a:prstGeom prst="rect">
            <a:avLst/>
          </a:prstGeom>
          <a:noFill/>
        </p:spPr>
        <p:txBody>
          <a:bodyPr wrap="square" lIns="0" rIns="0" tIns="0" bIns="0">
            <a:spAutoFit/>
          </a:bodyPr>
          <a:lstStyle/>
          <a:p>
            <a:pPr>
              <a:spcAft>
                <a:spcPts val="1400"/>
              </a:spcAft>
              <a:defRPr sz="1100" b="1">
                <a:solidFill>
                  <a:srgbClr val="F97316"/>
                </a:solidFill>
                <a:latin typeface="Inter"/>
              </a:defRPr>
            </a:pPr>
            <a:r>
              <a:t>OPERATIONAL 01</a:t>
            </a:r>
          </a:p>
          <a:p>
            <a:pPr>
              <a:spcAft>
                <a:spcPts val="1400"/>
              </a:spcAft>
              <a:defRPr sz="1800" b="1">
                <a:solidFill>
                  <a:srgbClr val="0F172A"/>
                </a:solidFill>
                <a:latin typeface="Space Grotesk"/>
              </a:defRPr>
            </a:pPr>
            <a:r>
              <a:t>Reliability-Centered Maintenance (RCM)</a:t>
            </a:r>
          </a:p>
          <a:p>
            <a:pPr>
              <a:lnSpc>
                <a:spcPct val="115000"/>
              </a:lnSpc>
              <a:spcBef>
                <a:spcPts val="800"/>
              </a:spcBef>
              <a:defRPr sz="1200">
                <a:solidFill>
                  <a:srgbClr val="64748B"/>
                </a:solidFill>
                <a:latin typeface="Inter"/>
              </a:defRPr>
            </a:pPr>
            <a:r>
              <a:t>•  Criticality Analysis (FMECA) to identify high-risk components.</a:t>
            </a:r>
          </a:p>
          <a:p>
            <a:pPr>
              <a:lnSpc>
                <a:spcPct val="115000"/>
              </a:lnSpc>
              <a:spcBef>
                <a:spcPts val="800"/>
              </a:spcBef>
              <a:defRPr sz="1200">
                <a:solidFill>
                  <a:srgbClr val="64748B"/>
                </a:solidFill>
                <a:latin typeface="Inter"/>
              </a:defRPr>
            </a:pPr>
            <a:r>
              <a:t>•  Maintenance strategy optimization (Preventive vs. Run-to-Failure).</a:t>
            </a:r>
          </a:p>
          <a:p>
            <a:pPr>
              <a:lnSpc>
                <a:spcPct val="115000"/>
              </a:lnSpc>
              <a:spcBef>
                <a:spcPts val="800"/>
              </a:spcBef>
              <a:defRPr sz="1200">
                <a:solidFill>
                  <a:srgbClr val="64748B"/>
                </a:solidFill>
                <a:latin typeface="Inter"/>
              </a:defRPr>
            </a:pPr>
            <a:r>
              <a:t>•  Root Cause Analysis (RCA) implementation for chronic failures.</a:t>
            </a:r>
          </a:p>
        </p:txBody>
      </p:sp>
      <p:sp>
        <p:nvSpPr>
          <p:cNvPr id="5" name="Rounded Rectangle 4"/>
          <p:cNvSpPr/>
          <p:nvPr/>
        </p:nvSpPr>
        <p:spPr>
          <a:xfrm>
            <a:off x="43891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663440" y="2286000"/>
            <a:ext cx="2743200" cy="3383280"/>
          </a:xfrm>
          <a:prstGeom prst="rect">
            <a:avLst/>
          </a:prstGeom>
          <a:noFill/>
        </p:spPr>
        <p:txBody>
          <a:bodyPr wrap="square" lIns="0" rIns="0" tIns="0" bIns="0">
            <a:spAutoFit/>
          </a:bodyPr>
          <a:lstStyle/>
          <a:p>
            <a:pPr>
              <a:spcAft>
                <a:spcPts val="1400"/>
              </a:spcAft>
              <a:defRPr sz="1100" b="1">
                <a:solidFill>
                  <a:srgbClr val="F97316"/>
                </a:solidFill>
                <a:latin typeface="Inter"/>
              </a:defRPr>
            </a:pPr>
            <a:r>
              <a:t>OPERATIONAL 02</a:t>
            </a:r>
          </a:p>
          <a:p>
            <a:pPr>
              <a:spcAft>
                <a:spcPts val="1400"/>
              </a:spcAft>
              <a:defRPr sz="1800" b="1">
                <a:solidFill>
                  <a:srgbClr val="0F172A"/>
                </a:solidFill>
                <a:latin typeface="Space Grotesk"/>
              </a:defRPr>
            </a:pPr>
            <a:r>
              <a:t>Predictive Maintenance (PdM)</a:t>
            </a:r>
          </a:p>
          <a:p>
            <a:pPr>
              <a:lnSpc>
                <a:spcPct val="115000"/>
              </a:lnSpc>
              <a:spcBef>
                <a:spcPts val="800"/>
              </a:spcBef>
              <a:defRPr sz="1200">
                <a:solidFill>
                  <a:srgbClr val="64748B"/>
                </a:solidFill>
                <a:latin typeface="Inter"/>
              </a:defRPr>
            </a:pPr>
            <a:r>
              <a:t>•  Vibration Analysis to detect imbalance, misalignment, and bearing wear.</a:t>
            </a:r>
          </a:p>
          <a:p>
            <a:pPr>
              <a:lnSpc>
                <a:spcPct val="115000"/>
              </a:lnSpc>
              <a:spcBef>
                <a:spcPts val="800"/>
              </a:spcBef>
              <a:defRPr sz="1200">
                <a:solidFill>
                  <a:srgbClr val="64748B"/>
                </a:solidFill>
                <a:latin typeface="Inter"/>
              </a:defRPr>
            </a:pPr>
            <a:r>
              <a:t>•  Infrared Thermography programs to spot electrical and mechanical hot-spots.</a:t>
            </a:r>
          </a:p>
          <a:p>
            <a:pPr>
              <a:lnSpc>
                <a:spcPct val="115000"/>
              </a:lnSpc>
              <a:spcBef>
                <a:spcPts val="800"/>
              </a:spcBef>
              <a:defRPr sz="1200">
                <a:solidFill>
                  <a:srgbClr val="64748B"/>
                </a:solidFill>
                <a:latin typeface="Inter"/>
              </a:defRPr>
            </a:pPr>
            <a:r>
              <a:t>•  Oil Analysis and Tribology protocols to monitor oil health.</a:t>
            </a:r>
          </a:p>
        </p:txBody>
      </p:sp>
      <p:sp>
        <p:nvSpPr>
          <p:cNvPr id="7" name="Rounded Rectangle 6"/>
          <p:cNvSpPr/>
          <p:nvPr/>
        </p:nvSpPr>
        <p:spPr>
          <a:xfrm>
            <a:off x="80467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21040" y="2286000"/>
            <a:ext cx="2743200" cy="3383280"/>
          </a:xfrm>
          <a:prstGeom prst="rect">
            <a:avLst/>
          </a:prstGeom>
          <a:noFill/>
        </p:spPr>
        <p:txBody>
          <a:bodyPr wrap="square" lIns="0" rIns="0" tIns="0" bIns="0">
            <a:spAutoFit/>
          </a:bodyPr>
          <a:lstStyle/>
          <a:p>
            <a:pPr>
              <a:spcAft>
                <a:spcPts val="1400"/>
              </a:spcAft>
              <a:defRPr sz="1100" b="1">
                <a:solidFill>
                  <a:srgbClr val="F97316"/>
                </a:solidFill>
                <a:latin typeface="Inter"/>
              </a:defRPr>
            </a:pPr>
            <a:r>
              <a:t>OPERATIONAL 03</a:t>
            </a:r>
          </a:p>
          <a:p>
            <a:pPr>
              <a:spcAft>
                <a:spcPts val="1400"/>
              </a:spcAft>
              <a:defRPr sz="1800" b="1">
                <a:solidFill>
                  <a:srgbClr val="0F172A"/>
                </a:solidFill>
                <a:latin typeface="Space Grotesk"/>
              </a:defRPr>
            </a:pPr>
            <a:r>
              <a:t>CMMS / EAM Data Optimization</a:t>
            </a:r>
          </a:p>
          <a:p>
            <a:pPr>
              <a:lnSpc>
                <a:spcPct val="115000"/>
              </a:lnSpc>
              <a:spcBef>
                <a:spcPts val="800"/>
              </a:spcBef>
              <a:defRPr sz="1200">
                <a:solidFill>
                  <a:srgbClr val="64748B"/>
                </a:solidFill>
                <a:latin typeface="Inter"/>
              </a:defRPr>
            </a:pPr>
            <a:r>
              <a:t>•  Asset Hierarchy restructuring according to ISO 14224.</a:t>
            </a:r>
          </a:p>
          <a:p>
            <a:pPr>
              <a:lnSpc>
                <a:spcPct val="115000"/>
              </a:lnSpc>
              <a:spcBef>
                <a:spcPts val="800"/>
              </a:spcBef>
              <a:defRPr sz="1200">
                <a:solidFill>
                  <a:srgbClr val="64748B"/>
                </a:solidFill>
                <a:latin typeface="Inter"/>
              </a:defRPr>
            </a:pPr>
            <a:r>
              <a:t>•  Bill of Materials (BOM) development to streamline part replacement.</a:t>
            </a:r>
          </a:p>
          <a:p>
            <a:pPr>
              <a:lnSpc>
                <a:spcPct val="115000"/>
              </a:lnSpc>
              <a:spcBef>
                <a:spcPts val="800"/>
              </a:spcBef>
              <a:defRPr sz="1200">
                <a:solidFill>
                  <a:srgbClr val="64748B"/>
                </a:solidFill>
                <a:latin typeface="Inter"/>
              </a:defRPr>
            </a:pPr>
            <a:r>
              <a:t>•  Standardized Failure Codes and maintenance KPI dashboards in SAP / Maximo.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Advanced Reliability Engineering</a:t>
            </a:r>
          </a:p>
          <a:p>
            <a:pPr>
              <a:spcBef>
                <a:spcPts val="600"/>
              </a:spcBef>
              <a:defRPr sz="1600">
                <a:solidFill>
                  <a:srgbClr val="64748B"/>
                </a:solidFill>
                <a:latin typeface="Inter"/>
              </a:defRPr>
            </a:pPr>
            <a:r>
              <a:t>Physics-based modeling and statistical trend analysis to guarantee long-term asset performance</a:t>
            </a:r>
          </a:p>
        </p:txBody>
      </p:sp>
      <p:sp>
        <p:nvSpPr>
          <p:cNvPr id="3" name="Rounded Rectangle 2"/>
          <p:cNvSpPr/>
          <p:nvPr/>
        </p:nvSpPr>
        <p:spPr>
          <a:xfrm>
            <a:off x="731520" y="2011680"/>
            <a:ext cx="51206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2377440"/>
            <a:ext cx="4389120" cy="3200400"/>
          </a:xfrm>
          <a:prstGeom prst="rect">
            <a:avLst/>
          </a:prstGeom>
          <a:noFill/>
        </p:spPr>
        <p:txBody>
          <a:bodyPr wrap="square" lIns="0" rIns="0" tIns="0" bIns="0">
            <a:spAutoFit/>
          </a:bodyPr>
          <a:lstStyle/>
          <a:p>
            <a:pPr>
              <a:spcAft>
                <a:spcPts val="1400"/>
              </a:spcAft>
              <a:defRPr sz="1100" b="1">
                <a:solidFill>
                  <a:srgbClr val="F97316"/>
                </a:solidFill>
                <a:latin typeface="Inter"/>
              </a:defRPr>
            </a:pPr>
            <a:r>
              <a:t>PREDICT PERFORMANCE. OPTIMIZE DESIGN.</a:t>
            </a:r>
          </a:p>
          <a:p>
            <a:pPr>
              <a:spcAft>
                <a:spcPts val="1600"/>
              </a:spcAft>
              <a:defRPr sz="2200" b="1">
                <a:solidFill>
                  <a:srgbClr val="0F172A"/>
                </a:solidFill>
                <a:latin typeface="Space Grotesk"/>
              </a:defRPr>
            </a:pPr>
            <a:r>
              <a:t>RAM Modeling &amp; Simulation</a:t>
            </a:r>
          </a:p>
          <a:p>
            <a:pPr>
              <a:lnSpc>
                <a:spcPct val="120000"/>
              </a:lnSpc>
              <a:spcBef>
                <a:spcPts val="800"/>
              </a:spcBef>
              <a:defRPr sz="1300">
                <a:solidFill>
                  <a:srgbClr val="64748B"/>
                </a:solidFill>
                <a:latin typeface="Inter"/>
              </a:defRPr>
            </a:pPr>
            <a:r>
              <a:t>•  System reliability, availability, and maintainability (RAM) forecasting.</a:t>
            </a:r>
          </a:p>
          <a:p>
            <a:pPr>
              <a:lnSpc>
                <a:spcPct val="120000"/>
              </a:lnSpc>
              <a:spcBef>
                <a:spcPts val="800"/>
              </a:spcBef>
              <a:defRPr sz="1300">
                <a:solidFill>
                  <a:srgbClr val="64748B"/>
                </a:solidFill>
                <a:latin typeface="Inter"/>
              </a:defRPr>
            </a:pPr>
            <a:r>
              <a:t>•  Build Reliability Block Diagrams (RBDs) and run Monte Carlo simulations.</a:t>
            </a:r>
          </a:p>
          <a:p>
            <a:pPr>
              <a:lnSpc>
                <a:spcPct val="120000"/>
              </a:lnSpc>
              <a:spcBef>
                <a:spcPts val="800"/>
              </a:spcBef>
              <a:defRPr sz="1300">
                <a:solidFill>
                  <a:srgbClr val="64748B"/>
                </a:solidFill>
                <a:latin typeface="Inter"/>
              </a:defRPr>
            </a:pPr>
            <a:r>
              <a:t>•  Optimize system architecture and redundancy configurations to eliminate single points of failure.</a:t>
            </a:r>
          </a:p>
          <a:p>
            <a:pPr>
              <a:lnSpc>
                <a:spcPct val="120000"/>
              </a:lnSpc>
              <a:spcBef>
                <a:spcPts val="800"/>
              </a:spcBef>
              <a:defRPr sz="1300">
                <a:solidFill>
                  <a:srgbClr val="64748B"/>
                </a:solidFill>
                <a:latin typeface="Inter"/>
              </a:defRPr>
            </a:pPr>
            <a:r>
              <a:t>•  Life Cycle Costing (LCC) to align engineering design choices with corporate NPV goals.</a:t>
            </a:r>
          </a:p>
        </p:txBody>
      </p:sp>
      <p:sp>
        <p:nvSpPr>
          <p:cNvPr id="5" name="Rounded Rectangle 4"/>
          <p:cNvSpPr/>
          <p:nvPr/>
        </p:nvSpPr>
        <p:spPr>
          <a:xfrm>
            <a:off x="6309360" y="2011680"/>
            <a:ext cx="51206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675120" y="2377440"/>
            <a:ext cx="4389120" cy="3200400"/>
          </a:xfrm>
          <a:prstGeom prst="rect">
            <a:avLst/>
          </a:prstGeom>
          <a:noFill/>
        </p:spPr>
        <p:txBody>
          <a:bodyPr wrap="square" lIns="0" rIns="0" tIns="0" bIns="0">
            <a:spAutoFit/>
          </a:bodyPr>
          <a:lstStyle/>
          <a:p>
            <a:pPr>
              <a:spcAft>
                <a:spcPts val="1400"/>
              </a:spcAft>
              <a:defRPr sz="1100" b="1">
                <a:solidFill>
                  <a:srgbClr val="F97316"/>
                </a:solidFill>
                <a:latin typeface="Inter"/>
              </a:defRPr>
            </a:pPr>
            <a:r>
              <a:t>MEASURE IMPROVEMENT. PROVE RELIABILITY.</a:t>
            </a:r>
          </a:p>
          <a:p>
            <a:pPr>
              <a:spcAft>
                <a:spcPts val="1600"/>
              </a:spcAft>
              <a:defRPr sz="2200" b="1">
                <a:solidFill>
                  <a:srgbClr val="0F172A"/>
                </a:solidFill>
                <a:latin typeface="Space Grotesk"/>
              </a:defRPr>
            </a:pPr>
            <a:r>
              <a:t>Reliability Growth Analysis</a:t>
            </a:r>
          </a:p>
          <a:p>
            <a:pPr>
              <a:lnSpc>
                <a:spcPct val="120000"/>
              </a:lnSpc>
              <a:spcBef>
                <a:spcPts val="800"/>
              </a:spcBef>
              <a:defRPr sz="1300">
                <a:solidFill>
                  <a:srgbClr val="64748B"/>
                </a:solidFill>
                <a:latin typeface="Inter"/>
              </a:defRPr>
            </a:pPr>
            <a:r>
              <a:t>•  Track failure rate and MTBF trends over time using math models (e.g., Crow-AMSAA, Duane).</a:t>
            </a:r>
          </a:p>
          <a:p>
            <a:pPr>
              <a:lnSpc>
                <a:spcPct val="120000"/>
              </a:lnSpc>
              <a:spcBef>
                <a:spcPts val="800"/>
              </a:spcBef>
              <a:defRPr sz="1300">
                <a:solidFill>
                  <a:srgbClr val="64748B"/>
                </a:solidFill>
                <a:latin typeface="Inter"/>
              </a:defRPr>
            </a:pPr>
            <a:r>
              <a:t>•  Verify and quantify reliability improvements during system commissioning and operation.</a:t>
            </a:r>
          </a:p>
          <a:p>
            <a:pPr>
              <a:lnSpc>
                <a:spcPct val="120000"/>
              </a:lnSpc>
              <a:spcBef>
                <a:spcPts val="800"/>
              </a:spcBef>
              <a:defRPr sz="1300">
                <a:solidFill>
                  <a:srgbClr val="64748B"/>
                </a:solidFill>
                <a:latin typeface="Inter"/>
              </a:defRPr>
            </a:pPr>
            <a:r>
              <a:t>•  Validate that maintenance strategies and modifications are yielding statistical performance gains.</a:t>
            </a:r>
          </a:p>
          <a:p>
            <a:pPr>
              <a:lnSpc>
                <a:spcPct val="120000"/>
              </a:lnSpc>
              <a:spcBef>
                <a:spcPts val="800"/>
              </a:spcBef>
              <a:defRPr sz="1300">
                <a:solidFill>
                  <a:srgbClr val="64748B"/>
                </a:solidFill>
                <a:latin typeface="Inter"/>
              </a:defRPr>
            </a:pPr>
            <a:r>
              <a:t>•  Differentiate between random, wear-out, and infant-mortality failure regimes with hard data.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Engineered for West Africa's Key Sectors</a:t>
            </a:r>
          </a:p>
          <a:p>
            <a:pPr>
              <a:spcBef>
                <a:spcPts val="600"/>
              </a:spcBef>
              <a:defRPr sz="1600">
                <a:solidFill>
                  <a:srgbClr val="64748B"/>
                </a:solidFill>
                <a:latin typeface="Inter"/>
              </a:defRPr>
            </a:pPr>
            <a:r>
              <a:t>Customized reliability strategies for high-capital, complex operations</a:t>
            </a:r>
          </a:p>
        </p:txBody>
      </p:sp>
      <p:sp>
        <p:nvSpPr>
          <p:cNvPr id="3" name="Rounded Rectangle 2"/>
          <p:cNvSpPr/>
          <p:nvPr/>
        </p:nvSpPr>
        <p:spPr>
          <a:xfrm>
            <a:off x="731520" y="2011680"/>
            <a:ext cx="3291840" cy="3931920"/>
          </a:xfrm>
          <a:prstGeom prst="roundRect">
            <a:avLst/>
          </a:prstGeom>
          <a:solidFill>
            <a:srgbClr val="0F172A"/>
          </a:solidFill>
          <a:ln>
            <a:solidFill>
              <a:srgbClr val="F9731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743200" cy="3383280"/>
          </a:xfrm>
          <a:prstGeom prst="rect">
            <a:avLst/>
          </a:prstGeom>
          <a:noFill/>
        </p:spPr>
        <p:txBody>
          <a:bodyPr wrap="square" lIns="0" rIns="0" tIns="0" bIns="0">
            <a:spAutoFit/>
          </a:bodyPr>
          <a:lstStyle/>
          <a:p>
            <a:pPr>
              <a:spcAft>
                <a:spcPts val="1000"/>
              </a:spcAft>
              <a:defRPr sz="1100">
                <a:solidFill>
                  <a:srgbClr val="FFC2A5"/>
                </a:solidFill>
                <a:latin typeface="Inter"/>
              </a:defRPr>
            </a:pPr>
            <a:r>
              <a:t>Gold, Bauxite, Manganese, Lithium</a:t>
            </a:r>
          </a:p>
          <a:p>
            <a:pPr>
              <a:spcAft>
                <a:spcPts val="1600"/>
              </a:spcAft>
              <a:defRPr sz="2200" b="1">
                <a:solidFill>
                  <a:srgbClr val="FFFFFF"/>
                </a:solidFill>
                <a:latin typeface="Space Grotesk"/>
              </a:defRPr>
            </a:pPr>
            <a:r>
              <a:t>Mining &amp; Minerals</a:t>
            </a:r>
          </a:p>
          <a:p>
            <a:pPr>
              <a:spcAft>
                <a:spcPts val="400"/>
              </a:spcAft>
              <a:defRPr b="1" sz="1000">
                <a:solidFill>
                  <a:srgbClr val="F97316"/>
                </a:solidFill>
                <a:latin typeface="Inter"/>
              </a:defRPr>
            </a:pPr>
            <a:r>
              <a:t>CHALLENGE</a:t>
            </a:r>
          </a:p>
          <a:p>
            <a:pPr>
              <a:lnSpc>
                <a:spcPct val="115000"/>
              </a:lnSpc>
              <a:spcAft>
                <a:spcPts val="1600"/>
              </a:spcAft>
              <a:defRPr sz="1200">
                <a:solidFill>
                  <a:srgbClr val="CBD5E1"/>
                </a:solidFill>
                <a:latin typeface="Inter"/>
              </a:defRPr>
            </a:pPr>
            <a:r>
              <a:t>Severe environment wear; long lead times for Heavy Mobile Equipment (HME) spares.</a:t>
            </a:r>
          </a:p>
          <a:p>
            <a:pPr>
              <a:spcAft>
                <a:spcPts val="400"/>
              </a:spcAft>
              <a:defRPr b="1" sz="1000">
                <a:solidFill>
                  <a:srgbClr val="F97316"/>
                </a:solidFill>
                <a:latin typeface="Inter"/>
              </a:defRPr>
            </a:pPr>
            <a:r>
              <a:t>RAMIS SOLUTION</a:t>
            </a:r>
          </a:p>
          <a:p>
            <a:pPr>
              <a:lnSpc>
                <a:spcPct val="115000"/>
              </a:lnSpc>
              <a:defRPr sz="1200">
                <a:solidFill>
                  <a:srgbClr val="FFFFFF"/>
                </a:solidFill>
                <a:latin typeface="Inter"/>
              </a:defRPr>
            </a:pPr>
            <a:r>
              <a:t>Condition monitoring for crushers/mills, and HME fleet strategy optimization.</a:t>
            </a:r>
          </a:p>
        </p:txBody>
      </p:sp>
      <p:sp>
        <p:nvSpPr>
          <p:cNvPr id="5" name="Rounded Rectangle 4"/>
          <p:cNvSpPr/>
          <p:nvPr/>
        </p:nvSpPr>
        <p:spPr>
          <a:xfrm>
            <a:off x="43891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663440" y="2286000"/>
            <a:ext cx="2743200" cy="3383280"/>
          </a:xfrm>
          <a:prstGeom prst="rect">
            <a:avLst/>
          </a:prstGeom>
          <a:noFill/>
        </p:spPr>
        <p:txBody>
          <a:bodyPr wrap="square" lIns="0" rIns="0" tIns="0" bIns="0">
            <a:spAutoFit/>
          </a:bodyPr>
          <a:lstStyle/>
          <a:p>
            <a:pPr>
              <a:spcAft>
                <a:spcPts val="1000"/>
              </a:spcAft>
              <a:defRPr sz="1100">
                <a:solidFill>
                  <a:srgbClr val="F97316"/>
                </a:solidFill>
                <a:latin typeface="Inter"/>
              </a:defRPr>
            </a:pPr>
            <a:r>
              <a:t>Offshore FPSOs &amp; Processing Facilities</a:t>
            </a:r>
          </a:p>
          <a:p>
            <a:pPr>
              <a:spcAft>
                <a:spcPts val="1600"/>
              </a:spcAft>
              <a:defRPr sz="2200" b="1">
                <a:solidFill>
                  <a:srgbClr val="0F172A"/>
                </a:solidFill>
                <a:latin typeface="Space Grotesk"/>
              </a:defRPr>
            </a:pPr>
            <a:r>
              <a:t>Oil &amp; Gas (Offshore/Onshore)</a:t>
            </a:r>
          </a:p>
          <a:p>
            <a:pPr>
              <a:spcAft>
                <a:spcPts val="400"/>
              </a:spcAft>
              <a:defRPr b="1" sz="1000">
                <a:solidFill>
                  <a:srgbClr val="0F172A"/>
                </a:solidFill>
                <a:latin typeface="Inter"/>
              </a:defRPr>
            </a:pPr>
            <a:r>
              <a:t>CHALLENGE</a:t>
            </a:r>
          </a:p>
          <a:p>
            <a:pPr>
              <a:lnSpc>
                <a:spcPct val="115000"/>
              </a:lnSpc>
              <a:spcAft>
                <a:spcPts val="1600"/>
              </a:spcAft>
              <a:defRPr sz="1200">
                <a:solidFill>
                  <a:srgbClr val="64748B"/>
                </a:solidFill>
                <a:latin typeface="Inter"/>
              </a:defRPr>
            </a:pPr>
            <a:r>
              <a:t>Corrosion in marine environments; high logistics costs for offshore maintenance crews.</a:t>
            </a:r>
          </a:p>
          <a:p>
            <a:pPr>
              <a:spcAft>
                <a:spcPts val="400"/>
              </a:spcAft>
              <a:defRPr b="1" sz="1000">
                <a:solidFill>
                  <a:srgbClr val="0F172A"/>
                </a:solidFill>
                <a:latin typeface="Inter"/>
              </a:defRPr>
            </a:pPr>
            <a:r>
              <a:t>RAMIS SOLUTION</a:t>
            </a:r>
          </a:p>
          <a:p>
            <a:pPr>
              <a:lnSpc>
                <a:spcPct val="115000"/>
              </a:lnSpc>
              <a:defRPr sz="1200">
                <a:solidFill>
                  <a:srgbClr val="0F172A"/>
                </a:solidFill>
                <a:latin typeface="Inter"/>
              </a:defRPr>
            </a:pPr>
            <a:r>
              <a:t>Risk-Based Inspection (RBI), Asset Integrity Management, and life-extension studies.</a:t>
            </a:r>
          </a:p>
        </p:txBody>
      </p:sp>
      <p:sp>
        <p:nvSpPr>
          <p:cNvPr id="7" name="Rounded Rectangle 6"/>
          <p:cNvSpPr/>
          <p:nvPr/>
        </p:nvSpPr>
        <p:spPr>
          <a:xfrm>
            <a:off x="80467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21040" y="2286000"/>
            <a:ext cx="2743200" cy="3383280"/>
          </a:xfrm>
          <a:prstGeom prst="rect">
            <a:avLst/>
          </a:prstGeom>
          <a:noFill/>
        </p:spPr>
        <p:txBody>
          <a:bodyPr wrap="square" lIns="0" rIns="0" tIns="0" bIns="0">
            <a:spAutoFit/>
          </a:bodyPr>
          <a:lstStyle/>
          <a:p>
            <a:pPr>
              <a:spcAft>
                <a:spcPts val="1000"/>
              </a:spcAft>
              <a:defRPr sz="1100">
                <a:solidFill>
                  <a:srgbClr val="F97316"/>
                </a:solidFill>
                <a:latin typeface="Inter"/>
              </a:defRPr>
            </a:pPr>
            <a:r>
              <a:t>Thermal, Hydro, and Grid Infrastructure</a:t>
            </a:r>
          </a:p>
          <a:p>
            <a:pPr>
              <a:spcAft>
                <a:spcPts val="1600"/>
              </a:spcAft>
              <a:defRPr sz="2200" b="1">
                <a:solidFill>
                  <a:srgbClr val="0F172A"/>
                </a:solidFill>
                <a:latin typeface="Space Grotesk"/>
              </a:defRPr>
            </a:pPr>
            <a:r>
              <a:t>Power Generation &amp; Energy</a:t>
            </a:r>
          </a:p>
          <a:p>
            <a:pPr>
              <a:spcAft>
                <a:spcPts val="400"/>
              </a:spcAft>
              <a:defRPr b="1" sz="1000">
                <a:solidFill>
                  <a:srgbClr val="0F172A"/>
                </a:solidFill>
                <a:latin typeface="Inter"/>
              </a:defRPr>
            </a:pPr>
            <a:r>
              <a:t>CHALLENGE</a:t>
            </a:r>
          </a:p>
          <a:p>
            <a:pPr>
              <a:lnSpc>
                <a:spcPct val="115000"/>
              </a:lnSpc>
              <a:spcAft>
                <a:spcPts val="1600"/>
              </a:spcAft>
              <a:defRPr sz="1200">
                <a:solidFill>
                  <a:srgbClr val="64748B"/>
                </a:solidFill>
                <a:latin typeface="Inter"/>
              </a:defRPr>
            </a:pPr>
            <a:r>
              <a:t>Aging turbines; lack of actionable sensor data from legacy control systems.</a:t>
            </a:r>
          </a:p>
          <a:p>
            <a:pPr>
              <a:spcAft>
                <a:spcPts val="400"/>
              </a:spcAft>
              <a:defRPr b="1" sz="1000">
                <a:solidFill>
                  <a:srgbClr val="0F172A"/>
                </a:solidFill>
                <a:latin typeface="Inter"/>
              </a:defRPr>
            </a:pPr>
            <a:r>
              <a:t>RAMIS SOLUTION</a:t>
            </a:r>
          </a:p>
          <a:p>
            <a:pPr>
              <a:lnSpc>
                <a:spcPct val="115000"/>
              </a:lnSpc>
              <a:defRPr sz="1200">
                <a:solidFill>
                  <a:srgbClr val="0F172A"/>
                </a:solidFill>
                <a:latin typeface="Inter"/>
              </a:defRPr>
            </a:pPr>
            <a:r>
              <a:t>RCM implementation to maximize grid availability and protect transformer lifecycles.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Building Local Capacity: RAM Mastery</a:t>
            </a:r>
          </a:p>
          <a:p>
            <a:pPr>
              <a:spcBef>
                <a:spcPts val="600"/>
              </a:spcBef>
              <a:defRPr sz="1600">
                <a:solidFill>
                  <a:srgbClr val="64748B"/>
                </a:solidFill>
                <a:latin typeface="Inter"/>
              </a:defRPr>
            </a:pPr>
            <a:r>
              <a:t>Upskilling your workforce to drive and sustain a reliability culture</a:t>
            </a:r>
          </a:p>
        </p:txBody>
      </p:sp>
      <p:sp>
        <p:nvSpPr>
          <p:cNvPr id="3" name="TextBox 2"/>
          <p:cNvSpPr txBox="1"/>
          <p:nvPr/>
        </p:nvSpPr>
        <p:spPr>
          <a:xfrm>
            <a:off x="731520" y="2011680"/>
            <a:ext cx="5486400" cy="3931920"/>
          </a:xfrm>
          <a:prstGeom prst="rect">
            <a:avLst/>
          </a:prstGeom>
          <a:noFill/>
        </p:spPr>
        <p:txBody>
          <a:bodyPr wrap="square" lIns="0" rIns="0" tIns="0" bIns="0">
            <a:spAutoFit/>
          </a:bodyPr>
          <a:lstStyle/>
          <a:p>
            <a:pPr>
              <a:spcAft>
                <a:spcPts val="1600"/>
              </a:spcAft>
              <a:defRPr sz="2400" b="1">
                <a:solidFill>
                  <a:srgbClr val="0F172A"/>
                </a:solidFill>
                <a:latin typeface="Space Grotesk"/>
              </a:defRPr>
            </a:pPr>
            <a:r>
              <a:t>We don't just consult; we transfer capability.</a:t>
            </a:r>
          </a:p>
          <a:p>
            <a:pPr>
              <a:lnSpc>
                <a:spcPct val="135000"/>
              </a:lnSpc>
              <a:spcAft>
                <a:spcPts val="2000"/>
              </a:spcAft>
              <a:defRPr sz="1600">
                <a:solidFill>
                  <a:srgbClr val="64748B"/>
                </a:solidFill>
                <a:latin typeface="Inter"/>
              </a:defRPr>
            </a:pPr>
            <a:r>
              <a:t>True reliability cannot be sustained by external consultants alone. It must be embedded into the daily culture of your local workforce. Our flagship RAM Mastery Certification Program is designed to transition your engineers from reactive firefighters to strategic asset managers.</a:t>
            </a:r>
          </a:p>
          <a:p>
            <a:pPr>
              <a:defRPr sz="1300" b="1">
                <a:solidFill>
                  <a:srgbClr val="F97316"/>
                </a:solidFill>
                <a:latin typeface="Inter"/>
              </a:defRPr>
            </a:pPr>
            <a:r>
              <a:t>Empower your team. Lower external consultant OPEX. Build sustainable local capacity.</a:t>
            </a:r>
          </a:p>
        </p:txBody>
      </p:sp>
      <p:sp>
        <p:nvSpPr>
          <p:cNvPr id="4" name="Rounded Rectangle 3"/>
          <p:cNvSpPr/>
          <p:nvPr/>
        </p:nvSpPr>
        <p:spPr>
          <a:xfrm>
            <a:off x="6858000" y="2011680"/>
            <a:ext cx="4572000" cy="3931920"/>
          </a:xfrm>
          <a:prstGeom prst="roundRect">
            <a:avLst/>
          </a:prstGeom>
          <a:solidFill>
            <a:srgbClr val="0F172A"/>
          </a:solidFill>
          <a:ln w="25400">
            <a:solidFill>
              <a:srgbClr val="F9731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223760" y="2377440"/>
            <a:ext cx="3840480" cy="3200400"/>
          </a:xfrm>
          <a:prstGeom prst="rect">
            <a:avLst/>
          </a:prstGeom>
          <a:noFill/>
        </p:spPr>
        <p:txBody>
          <a:bodyPr wrap="square" lIns="0" rIns="0" tIns="0" bIns="0">
            <a:spAutoFit/>
          </a:bodyPr>
          <a:lstStyle/>
          <a:p>
            <a:pPr>
              <a:spcAft>
                <a:spcPts val="1600"/>
              </a:spcAft>
              <a:defRPr sz="2200" b="1">
                <a:solidFill>
                  <a:srgbClr val="FFFFFF"/>
                </a:solidFill>
                <a:latin typeface="Space Grotesk"/>
              </a:defRPr>
            </a:pPr>
            <a:r>
              <a:t>RAM Mastery Modules</a:t>
            </a:r>
          </a:p>
          <a:p>
            <a:pPr>
              <a:lnSpc>
                <a:spcPct val="115000"/>
              </a:lnSpc>
              <a:spcBef>
                <a:spcPts val="800"/>
              </a:spcBef>
              <a:defRPr sz="1300">
                <a:solidFill>
                  <a:srgbClr val="FFC2A5"/>
                </a:solidFill>
                <a:latin typeface="Inter"/>
              </a:defRPr>
            </a:pPr>
            <a:r>
              <a:t>•  Reliability &amp; Availability Engineering Principles</a:t>
            </a:r>
          </a:p>
          <a:p>
            <a:pPr>
              <a:lnSpc>
                <a:spcPct val="115000"/>
              </a:lnSpc>
              <a:spcBef>
                <a:spcPts val="800"/>
              </a:spcBef>
              <a:defRPr sz="1300">
                <a:solidFill>
                  <a:srgbClr val="FFC2A5"/>
                </a:solidFill>
                <a:latin typeface="Inter"/>
              </a:defRPr>
            </a:pPr>
            <a:r>
              <a:t>•  Maintainability Frameworks (RCM &amp; FMEA/FMECA)</a:t>
            </a:r>
          </a:p>
          <a:p>
            <a:pPr>
              <a:lnSpc>
                <a:spcPct val="115000"/>
              </a:lnSpc>
              <a:spcBef>
                <a:spcPts val="800"/>
              </a:spcBef>
              <a:defRPr sz="1300">
                <a:solidFill>
                  <a:srgbClr val="FFC2A5"/>
                </a:solidFill>
                <a:latin typeface="Inter"/>
              </a:defRPr>
            </a:pPr>
            <a:r>
              <a:t>•  Life Cycle Costing (LCC) and CAPEX vs OPEX Analysis</a:t>
            </a:r>
          </a:p>
          <a:p>
            <a:pPr>
              <a:lnSpc>
                <a:spcPct val="115000"/>
              </a:lnSpc>
              <a:spcBef>
                <a:spcPts val="800"/>
              </a:spcBef>
              <a:defRPr sz="1300">
                <a:solidFill>
                  <a:srgbClr val="FFC2A5"/>
                </a:solidFill>
                <a:latin typeface="Inter"/>
              </a:defRPr>
            </a:pPr>
            <a:r>
              <a:t>•  Root Cause Analysis (RCA) - 5-Why, Fishbone, Fault Tree</a:t>
            </a:r>
          </a:p>
          <a:p>
            <a:pPr>
              <a:lnSpc>
                <a:spcPct val="115000"/>
              </a:lnSpc>
              <a:spcBef>
                <a:spcPts val="800"/>
              </a:spcBef>
              <a:defRPr sz="1300">
                <a:solidFill>
                  <a:srgbClr val="FFC2A5"/>
                </a:solidFill>
                <a:latin typeface="Inter"/>
              </a:defRPr>
            </a:pPr>
            <a:r>
              <a:t>•  Reliability Dashboard &amp; KPI Design (SAP PM, Maximo)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Delivering Tangible Value &amp; ROI</a:t>
            </a:r>
          </a:p>
          <a:p>
            <a:pPr>
              <a:spcBef>
                <a:spcPts val="600"/>
              </a:spcBef>
              <a:defRPr sz="1600">
                <a:solidFill>
                  <a:srgbClr val="64748B"/>
                </a:solidFill>
                <a:latin typeface="Inter"/>
              </a:defRPr>
            </a:pPr>
            <a:r>
              <a:t>Reliability engineering is a high-yield business investment, not an expense</a:t>
            </a:r>
          </a:p>
        </p:txBody>
      </p:sp>
      <p:sp>
        <p:nvSpPr>
          <p:cNvPr id="3" name="Rounded Rectangle 2"/>
          <p:cNvSpPr/>
          <p:nvPr/>
        </p:nvSpPr>
        <p:spPr>
          <a:xfrm>
            <a:off x="731520" y="2011680"/>
            <a:ext cx="5120640" cy="182880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194560"/>
            <a:ext cx="4572000" cy="1463040"/>
          </a:xfrm>
          <a:prstGeom prst="rect">
            <a:avLst/>
          </a:prstGeom>
          <a:noFill/>
        </p:spPr>
        <p:txBody>
          <a:bodyPr wrap="square" lIns="0" rIns="0" tIns="0" bIns="0">
            <a:spAutoFit/>
          </a:bodyPr>
          <a:lstStyle/>
          <a:p>
            <a:pPr>
              <a:defRPr sz="3600" b="1">
                <a:solidFill>
                  <a:srgbClr val="F97316"/>
                </a:solidFill>
                <a:latin typeface="Space Grotesk"/>
              </a:defRPr>
            </a:pPr>
            <a:r>
              <a:t>-35%  </a:t>
            </a:r>
          </a:p>
          <a:p>
            <a:pPr>
              <a:spcBef>
                <a:spcPts val="400"/>
              </a:spcBef>
              <a:defRPr sz="1400" b="1">
                <a:solidFill>
                  <a:srgbClr val="0F172A"/>
                </a:solidFill>
                <a:latin typeface="Space Grotesk"/>
              </a:defRPr>
            </a:pPr>
            <a:r>
              <a:t>Reduction in Unplanned Downtime</a:t>
            </a:r>
          </a:p>
          <a:p>
            <a:pPr>
              <a:lnSpc>
                <a:spcPct val="115000"/>
              </a:lnSpc>
              <a:spcBef>
                <a:spcPts val="400"/>
              </a:spcBef>
              <a:defRPr sz="1100">
                <a:solidFill>
                  <a:srgbClr val="64748B"/>
                </a:solidFill>
                <a:latin typeface="Inter"/>
              </a:defRPr>
            </a:pPr>
            <a:r>
              <a:t>Average improvement realized within the first 12 months of RCM strategy rollout.</a:t>
            </a:r>
          </a:p>
        </p:txBody>
      </p:sp>
      <p:sp>
        <p:nvSpPr>
          <p:cNvPr id="5" name="Rounded Rectangle 4"/>
          <p:cNvSpPr/>
          <p:nvPr/>
        </p:nvSpPr>
        <p:spPr>
          <a:xfrm>
            <a:off x="6309360" y="2011680"/>
            <a:ext cx="5120640" cy="182880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583680" y="2194560"/>
            <a:ext cx="4572000" cy="1463040"/>
          </a:xfrm>
          <a:prstGeom prst="rect">
            <a:avLst/>
          </a:prstGeom>
          <a:noFill/>
        </p:spPr>
        <p:txBody>
          <a:bodyPr wrap="square" lIns="0" rIns="0" tIns="0" bIns="0">
            <a:spAutoFit/>
          </a:bodyPr>
          <a:lstStyle/>
          <a:p>
            <a:pPr>
              <a:defRPr sz="3600" b="1">
                <a:solidFill>
                  <a:srgbClr val="F97316"/>
                </a:solidFill>
                <a:latin typeface="Space Grotesk"/>
              </a:defRPr>
            </a:pPr>
            <a:r>
              <a:t>-20%  </a:t>
            </a:r>
          </a:p>
          <a:p>
            <a:pPr>
              <a:spcBef>
                <a:spcPts val="400"/>
              </a:spcBef>
              <a:defRPr sz="1400" b="1">
                <a:solidFill>
                  <a:srgbClr val="0F172A"/>
                </a:solidFill>
                <a:latin typeface="Space Grotesk"/>
              </a:defRPr>
            </a:pPr>
            <a:r>
              <a:t>Maintenance OPEX Savings</a:t>
            </a:r>
          </a:p>
          <a:p>
            <a:pPr>
              <a:lnSpc>
                <a:spcPct val="115000"/>
              </a:lnSpc>
              <a:spcBef>
                <a:spcPts val="400"/>
              </a:spcBef>
              <a:defRPr sz="1100">
                <a:solidFill>
                  <a:srgbClr val="64748B"/>
                </a:solidFill>
                <a:latin typeface="Inter"/>
              </a:defRPr>
            </a:pPr>
            <a:r>
              <a:t>By shifting from emergency reactive work to structured PM/PdM workflows.</a:t>
            </a:r>
          </a:p>
        </p:txBody>
      </p:sp>
      <p:sp>
        <p:nvSpPr>
          <p:cNvPr id="7" name="Rounded Rectangle 6"/>
          <p:cNvSpPr/>
          <p:nvPr/>
        </p:nvSpPr>
        <p:spPr>
          <a:xfrm>
            <a:off x="731520" y="4114800"/>
            <a:ext cx="5120640" cy="182880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4297680"/>
            <a:ext cx="4572000" cy="1463040"/>
          </a:xfrm>
          <a:prstGeom prst="rect">
            <a:avLst/>
          </a:prstGeom>
          <a:noFill/>
        </p:spPr>
        <p:txBody>
          <a:bodyPr wrap="square" lIns="0" rIns="0" tIns="0" bIns="0">
            <a:spAutoFit/>
          </a:bodyPr>
          <a:lstStyle/>
          <a:p>
            <a:pPr>
              <a:defRPr sz="3600" b="1">
                <a:solidFill>
                  <a:srgbClr val="F97316"/>
                </a:solidFill>
                <a:latin typeface="Space Grotesk"/>
              </a:defRPr>
            </a:pPr>
            <a:r>
              <a:t>+15%  </a:t>
            </a:r>
          </a:p>
          <a:p>
            <a:pPr>
              <a:spcBef>
                <a:spcPts val="400"/>
              </a:spcBef>
              <a:defRPr sz="1400" b="1">
                <a:solidFill>
                  <a:srgbClr val="0F172A"/>
                </a:solidFill>
                <a:latin typeface="Space Grotesk"/>
              </a:defRPr>
            </a:pPr>
            <a:r>
              <a:t>Asset Life Expectancy</a:t>
            </a:r>
          </a:p>
          <a:p>
            <a:pPr>
              <a:lnSpc>
                <a:spcPct val="115000"/>
              </a:lnSpc>
              <a:spcBef>
                <a:spcPts val="400"/>
              </a:spcBef>
              <a:defRPr sz="1100">
                <a:solidFill>
                  <a:srgbClr val="64748B"/>
                </a:solidFill>
                <a:latin typeface="Inter"/>
              </a:defRPr>
            </a:pPr>
            <a:r>
              <a:t>Extended service life for heavy industrial equipment through targeted integrity practices.</a:t>
            </a:r>
          </a:p>
        </p:txBody>
      </p:sp>
      <p:sp>
        <p:nvSpPr>
          <p:cNvPr id="9" name="Rounded Rectangle 8"/>
          <p:cNvSpPr/>
          <p:nvPr/>
        </p:nvSpPr>
        <p:spPr>
          <a:xfrm>
            <a:off x="6309360" y="4114800"/>
            <a:ext cx="5120640" cy="182880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83680" y="4297680"/>
            <a:ext cx="4572000" cy="1463040"/>
          </a:xfrm>
          <a:prstGeom prst="rect">
            <a:avLst/>
          </a:prstGeom>
          <a:noFill/>
        </p:spPr>
        <p:txBody>
          <a:bodyPr wrap="square" lIns="0" rIns="0" tIns="0" bIns="0">
            <a:spAutoFit/>
          </a:bodyPr>
          <a:lstStyle/>
          <a:p>
            <a:pPr>
              <a:defRPr sz="3600" b="1">
                <a:solidFill>
                  <a:srgbClr val="F97316"/>
                </a:solidFill>
                <a:latin typeface="Space Grotesk"/>
              </a:defRPr>
            </a:pPr>
            <a:r>
              <a:t>100%  </a:t>
            </a:r>
          </a:p>
          <a:p>
            <a:pPr>
              <a:spcBef>
                <a:spcPts val="400"/>
              </a:spcBef>
              <a:defRPr sz="1400" b="1">
                <a:solidFill>
                  <a:srgbClr val="0F172A"/>
                </a:solidFill>
                <a:latin typeface="Space Grotesk"/>
              </a:defRPr>
            </a:pPr>
            <a:r>
              <a:t>Clean, Actionable Asset Data</a:t>
            </a:r>
          </a:p>
          <a:p>
            <a:pPr>
              <a:lnSpc>
                <a:spcPct val="115000"/>
              </a:lnSpc>
              <a:spcBef>
                <a:spcPts val="400"/>
              </a:spcBef>
              <a:defRPr sz="1100">
                <a:solidFill>
                  <a:srgbClr val="64748B"/>
                </a:solidFill>
                <a:latin typeface="Inter"/>
              </a:defRPr>
            </a:pPr>
            <a:r>
              <a:t>Fully audited, normalized, and functional CMMS database structures.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457200"/>
            <a:ext cx="10698480" cy="1097280"/>
          </a:xfrm>
          <a:prstGeom prst="rect">
            <a:avLst/>
          </a:prstGeom>
          <a:noFill/>
        </p:spPr>
        <p:txBody>
          <a:bodyPr wrap="square" lIns="0" tIns="0" rIns="0" bIns="0">
            <a:spAutoFit/>
          </a:bodyPr>
          <a:lstStyle/>
          <a:p>
            <a:pPr>
              <a:defRPr sz="3600" b="1">
                <a:solidFill>
                  <a:srgbClr val="0F172A"/>
                </a:solidFill>
                <a:latin typeface="Space Grotesk"/>
              </a:defRPr>
            </a:pPr>
            <a:r>
              <a:t>The RAMIS Advantage</a:t>
            </a:r>
          </a:p>
          <a:p>
            <a:pPr>
              <a:spcBef>
                <a:spcPts val="600"/>
              </a:spcBef>
              <a:defRPr sz="1600">
                <a:solidFill>
                  <a:srgbClr val="64748B"/>
                </a:solidFill>
                <a:latin typeface="Inter"/>
              </a:defRPr>
            </a:pPr>
            <a:r>
              <a:t>Why we are the preferred partner for regional industrial leaders</a:t>
            </a:r>
          </a:p>
        </p:txBody>
      </p:sp>
      <p:sp>
        <p:nvSpPr>
          <p:cNvPr id="3" name="Rounded Rectangle 2"/>
          <p:cNvSpPr/>
          <p:nvPr/>
        </p:nvSpPr>
        <p:spPr>
          <a:xfrm>
            <a:off x="7315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743200" cy="3383280"/>
          </a:xfrm>
          <a:prstGeom prst="rect">
            <a:avLst/>
          </a:prstGeom>
          <a:noFill/>
        </p:spPr>
        <p:txBody>
          <a:bodyPr wrap="square" lIns="0" rIns="0" tIns="0" bIns="0">
            <a:spAutoFit/>
          </a:bodyPr>
          <a:lstStyle/>
          <a:p>
            <a:pPr>
              <a:spcAft>
                <a:spcPts val="1400"/>
              </a:spcAft>
              <a:defRPr sz="2800" b="1">
                <a:solidFill>
                  <a:srgbClr val="F97316"/>
                </a:solidFill>
                <a:latin typeface="Space Grotesk"/>
              </a:defRPr>
            </a:pPr>
            <a:r>
              <a:t>01</a:t>
            </a:r>
          </a:p>
          <a:p>
            <a:pPr>
              <a:spcAft>
                <a:spcPts val="1000"/>
              </a:spcAft>
              <a:defRPr sz="2000" b="1">
                <a:solidFill>
                  <a:srgbClr val="0F172A"/>
                </a:solidFill>
                <a:latin typeface="Space Grotesk"/>
              </a:defRPr>
            </a:pPr>
            <a:r>
              <a:t>Deep Regional Expertise</a:t>
            </a:r>
          </a:p>
          <a:p>
            <a:pPr>
              <a:lnSpc>
                <a:spcPct val="120000"/>
              </a:lnSpc>
              <a:defRPr sz="1300">
                <a:solidFill>
                  <a:srgbClr val="64748B"/>
                </a:solidFill>
                <a:latin typeface="Inter"/>
              </a:defRPr>
            </a:pPr>
            <a:r>
              <a:t>We understand the logistical bottlenecks, port processes, local supply chain constraints, and the tropical environmental realities of West Africa.</a:t>
            </a:r>
          </a:p>
        </p:txBody>
      </p:sp>
      <p:sp>
        <p:nvSpPr>
          <p:cNvPr id="5" name="Rounded Rectangle 4"/>
          <p:cNvSpPr/>
          <p:nvPr/>
        </p:nvSpPr>
        <p:spPr>
          <a:xfrm>
            <a:off x="43891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4663440" y="2286000"/>
            <a:ext cx="2743200" cy="3383280"/>
          </a:xfrm>
          <a:prstGeom prst="rect">
            <a:avLst/>
          </a:prstGeom>
          <a:noFill/>
        </p:spPr>
        <p:txBody>
          <a:bodyPr wrap="square" lIns="0" rIns="0" tIns="0" bIns="0">
            <a:spAutoFit/>
          </a:bodyPr>
          <a:lstStyle/>
          <a:p>
            <a:pPr>
              <a:spcAft>
                <a:spcPts val="1400"/>
              </a:spcAft>
              <a:defRPr sz="2800" b="1">
                <a:solidFill>
                  <a:srgbClr val="F97316"/>
                </a:solidFill>
                <a:latin typeface="Space Grotesk"/>
              </a:defRPr>
            </a:pPr>
            <a:r>
              <a:t>02</a:t>
            </a:r>
          </a:p>
          <a:p>
            <a:pPr>
              <a:spcAft>
                <a:spcPts val="1000"/>
              </a:spcAft>
              <a:defRPr sz="2000" b="1">
                <a:solidFill>
                  <a:srgbClr val="0F172A"/>
                </a:solidFill>
                <a:latin typeface="Space Grotesk"/>
              </a:defRPr>
            </a:pPr>
            <a:r>
              <a:t>World-Class Team</a:t>
            </a:r>
          </a:p>
          <a:p>
            <a:pPr>
              <a:lnSpc>
                <a:spcPct val="120000"/>
              </a:lnSpc>
              <a:defRPr sz="1300">
                <a:solidFill>
                  <a:srgbClr val="64748B"/>
                </a:solidFill>
                <a:latin typeface="Inter"/>
              </a:defRPr>
            </a:pPr>
            <a:r>
              <a:t>Our leadership comprises certified reliability consultants and PhDs (Dr. Eric Gbadam, Charles Duah, Dr. Joshua Afari) with decades of heavy industry experience.</a:t>
            </a:r>
          </a:p>
        </p:txBody>
      </p:sp>
      <p:sp>
        <p:nvSpPr>
          <p:cNvPr id="7" name="Rounded Rectangle 6"/>
          <p:cNvSpPr/>
          <p:nvPr/>
        </p:nvSpPr>
        <p:spPr>
          <a:xfrm>
            <a:off x="8046720" y="2011680"/>
            <a:ext cx="3291840" cy="3931920"/>
          </a:xfrm>
          <a:prstGeom prst="roundRect">
            <a:avLst/>
          </a:prstGeom>
          <a:solidFill>
            <a:srgbClr val="F1F5F9"/>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321040" y="2286000"/>
            <a:ext cx="2743200" cy="3383280"/>
          </a:xfrm>
          <a:prstGeom prst="rect">
            <a:avLst/>
          </a:prstGeom>
          <a:noFill/>
        </p:spPr>
        <p:txBody>
          <a:bodyPr wrap="square" lIns="0" rIns="0" tIns="0" bIns="0">
            <a:spAutoFit/>
          </a:bodyPr>
          <a:lstStyle/>
          <a:p>
            <a:pPr>
              <a:spcAft>
                <a:spcPts val="1400"/>
              </a:spcAft>
              <a:defRPr sz="2800" b="1">
                <a:solidFill>
                  <a:srgbClr val="F97316"/>
                </a:solidFill>
                <a:latin typeface="Space Grotesk"/>
              </a:defRPr>
            </a:pPr>
            <a:r>
              <a:t>03</a:t>
            </a:r>
          </a:p>
          <a:p>
            <a:pPr>
              <a:spcAft>
                <a:spcPts val="1000"/>
              </a:spcAft>
              <a:defRPr sz="2000" b="1">
                <a:solidFill>
                  <a:srgbClr val="0F172A"/>
                </a:solidFill>
                <a:latin typeface="Space Grotesk"/>
              </a:defRPr>
            </a:pPr>
            <a:r>
              <a:t>Quantitative Science</a:t>
            </a:r>
          </a:p>
          <a:p>
            <a:pPr>
              <a:lnSpc>
                <a:spcPct val="120000"/>
              </a:lnSpc>
              <a:defRPr sz="1300">
                <a:solidFill>
                  <a:srgbClr val="64748B"/>
                </a:solidFill>
                <a:latin typeface="Inter"/>
              </a:defRPr>
            </a:pPr>
            <a:r>
              <a:t>We rely on rigorous mathematical modelling, reliability forecasting, and the physics of failure, eliminating guesswork and vendor-biased advice.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F172A"/>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F973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1097280"/>
          </a:xfrm>
          <a:prstGeom prst="rect">
            <a:avLst/>
          </a:prstGeom>
          <a:noFill/>
        </p:spPr>
        <p:txBody>
          <a:bodyPr wrap="square" lIns="0" tIns="0" rIns="0" bIns="0">
            <a:spAutoFit/>
          </a:bodyPr>
          <a:lstStyle/>
          <a:p>
            <a:pPr>
              <a:defRPr sz="3600" b="1">
                <a:solidFill>
                  <a:srgbClr val="FFFFFF"/>
                </a:solidFill>
                <a:latin typeface="Space Grotesk"/>
              </a:defRPr>
            </a:pPr>
            <a:r>
              <a:t>Your Path to Reliability Excellence</a:t>
            </a:r>
          </a:p>
          <a:p>
            <a:pPr>
              <a:spcBef>
                <a:spcPts val="600"/>
              </a:spcBef>
              <a:defRPr sz="1600">
                <a:solidFill>
                  <a:srgbClr val="FFC2A5"/>
                </a:solidFill>
                <a:latin typeface="Inter"/>
              </a:defRPr>
            </a:pPr>
            <a:r>
              <a:t>Let's work together to eliminate downtime and maximize your returns</a:t>
            </a:r>
          </a:p>
        </p:txBody>
      </p:sp>
      <p:sp>
        <p:nvSpPr>
          <p:cNvPr id="4" name="Rounded Rectangle 3"/>
          <p:cNvSpPr/>
          <p:nvPr/>
        </p:nvSpPr>
        <p:spPr>
          <a:xfrm>
            <a:off x="731520" y="2011680"/>
            <a:ext cx="5120640" cy="1097280"/>
          </a:xfrm>
          <a:prstGeom prst="roundRect">
            <a:avLst/>
          </a:prstGeom>
          <a:solidFill>
            <a:srgbClr val="F8FAFC"/>
          </a:solidFill>
          <a:ln w="19050">
            <a:solidFill>
              <a:srgbClr val="F9731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2148840"/>
            <a:ext cx="4754880" cy="822960"/>
          </a:xfrm>
          <a:prstGeom prst="rect">
            <a:avLst/>
          </a:prstGeom>
          <a:noFill/>
        </p:spPr>
        <p:txBody>
          <a:bodyPr wrap="square" lIns="0" rIns="0" tIns="0" bIns="0">
            <a:spAutoFit/>
          </a:bodyPr>
          <a:lstStyle/>
          <a:p>
            <a:pPr>
              <a:defRPr sz="1400" b="1">
                <a:solidFill>
                  <a:srgbClr val="F97316"/>
                </a:solidFill>
                <a:latin typeface="Space Grotesk"/>
              </a:defRPr>
            </a:pPr>
            <a:r>
              <a:t>PHASE 1: Diagnostic RAM Audit</a:t>
            </a:r>
          </a:p>
          <a:p>
            <a:pPr>
              <a:spcBef>
                <a:spcPts val="400"/>
              </a:spcBef>
              <a:defRPr sz="1100">
                <a:solidFill>
                  <a:srgbClr val="0F172A"/>
                </a:solidFill>
                <a:latin typeface="Inter"/>
              </a:defRPr>
            </a:pPr>
            <a:r>
              <a:t>Evaluate asset conditions, audit CMMS data, and highlight quick wins.</a:t>
            </a:r>
          </a:p>
        </p:txBody>
      </p:sp>
      <p:sp>
        <p:nvSpPr>
          <p:cNvPr id="6" name="Rounded Rectangle 5"/>
          <p:cNvSpPr/>
          <p:nvPr/>
        </p:nvSpPr>
        <p:spPr>
          <a:xfrm>
            <a:off x="731520" y="3291840"/>
            <a:ext cx="5120640" cy="1097280"/>
          </a:xfrm>
          <a:prstGeom prst="roundRect">
            <a:avLst/>
          </a:prstGeom>
          <a:solidFill>
            <a:srgbClr val="F8FAFC"/>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3429000"/>
            <a:ext cx="4754880" cy="822960"/>
          </a:xfrm>
          <a:prstGeom prst="rect">
            <a:avLst/>
          </a:prstGeom>
          <a:noFill/>
        </p:spPr>
        <p:txBody>
          <a:bodyPr wrap="square" lIns="0" rIns="0" tIns="0" bIns="0">
            <a:spAutoFit/>
          </a:bodyPr>
          <a:lstStyle/>
          <a:p>
            <a:pPr>
              <a:defRPr sz="1400" b="1">
                <a:solidFill>
                  <a:srgbClr val="0F172A"/>
                </a:solidFill>
                <a:latin typeface="Space Grotesk"/>
              </a:defRPr>
            </a:pPr>
            <a:r>
              <a:t>PHASE 2: Clean &amp; Optimize Strategy</a:t>
            </a:r>
          </a:p>
          <a:p>
            <a:pPr>
              <a:spcBef>
                <a:spcPts val="400"/>
              </a:spcBef>
              <a:defRPr sz="1100">
                <a:solidFill>
                  <a:srgbClr val="64748B"/>
                </a:solidFill>
                <a:latin typeface="Inter"/>
              </a:defRPr>
            </a:pPr>
            <a:r>
              <a:t>Align maintenance plans to failure modes and clean critical data.</a:t>
            </a:r>
          </a:p>
        </p:txBody>
      </p:sp>
      <p:sp>
        <p:nvSpPr>
          <p:cNvPr id="8" name="Rounded Rectangle 7"/>
          <p:cNvSpPr/>
          <p:nvPr/>
        </p:nvSpPr>
        <p:spPr>
          <a:xfrm>
            <a:off x="731520" y="4572000"/>
            <a:ext cx="5120640" cy="1097280"/>
          </a:xfrm>
          <a:prstGeom prst="roundRect">
            <a:avLst/>
          </a:prstGeom>
          <a:solidFill>
            <a:srgbClr val="F8FAFC"/>
          </a:solidFill>
          <a:ln w="127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4709160"/>
            <a:ext cx="4754880" cy="822960"/>
          </a:xfrm>
          <a:prstGeom prst="rect">
            <a:avLst/>
          </a:prstGeom>
          <a:noFill/>
        </p:spPr>
        <p:txBody>
          <a:bodyPr wrap="square" lIns="0" rIns="0" tIns="0" bIns="0">
            <a:spAutoFit/>
          </a:bodyPr>
          <a:lstStyle/>
          <a:p>
            <a:pPr>
              <a:defRPr sz="1400" b="1">
                <a:solidFill>
                  <a:srgbClr val="0F172A"/>
                </a:solidFill>
                <a:latin typeface="Space Grotesk"/>
              </a:defRPr>
            </a:pPr>
            <a:r>
              <a:t>PHASE 3: Scale &amp; Sustain Operations</a:t>
            </a:r>
          </a:p>
          <a:p>
            <a:pPr>
              <a:spcBef>
                <a:spcPts val="400"/>
              </a:spcBef>
              <a:defRPr sz="1100">
                <a:solidFill>
                  <a:srgbClr val="64748B"/>
                </a:solidFill>
                <a:latin typeface="Inter"/>
              </a:defRPr>
            </a:pPr>
            <a:r>
              <a:t>Deploy predictive monitoring and certify teams with RAM Mastery.</a:t>
            </a:r>
          </a:p>
        </p:txBody>
      </p:sp>
      <p:sp>
        <p:nvSpPr>
          <p:cNvPr id="10" name="Rounded Rectangle 9"/>
          <p:cNvSpPr/>
          <p:nvPr/>
        </p:nvSpPr>
        <p:spPr>
          <a:xfrm>
            <a:off x="6583680" y="2011680"/>
            <a:ext cx="4846320" cy="3657600"/>
          </a:xfrm>
          <a:prstGeom prst="roundRect">
            <a:avLst/>
          </a:prstGeom>
          <a:solidFill>
            <a:srgbClr val="F8FAFC"/>
          </a:solidFill>
          <a:ln w="25400">
            <a:solidFill>
              <a:srgbClr val="F97316"/>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858000" y="2286000"/>
            <a:ext cx="2926080" cy="3108960"/>
          </a:xfrm>
          <a:prstGeom prst="rect">
            <a:avLst/>
          </a:prstGeom>
          <a:noFill/>
        </p:spPr>
        <p:txBody>
          <a:bodyPr wrap="square" lIns="0" rIns="0" tIns="0" bIns="0">
            <a:spAutoFit/>
          </a:bodyPr>
          <a:lstStyle/>
          <a:p>
            <a:pPr>
              <a:spcAft>
                <a:spcPts val="1000"/>
              </a:spcAft>
              <a:defRPr sz="2200" b="1">
                <a:solidFill>
                  <a:srgbClr val="0F172A"/>
                </a:solidFill>
                <a:latin typeface="Space Grotesk"/>
              </a:defRPr>
            </a:pPr>
            <a:r>
              <a:t>Get Started Today</a:t>
            </a:r>
          </a:p>
          <a:p>
            <a:pPr>
              <a:lnSpc>
                <a:spcPct val="120000"/>
              </a:lnSpc>
              <a:spcAft>
                <a:spcPts val="1600"/>
              </a:spcAft>
              <a:defRPr sz="1100">
                <a:solidFill>
                  <a:srgbClr val="64748B"/>
                </a:solidFill>
                <a:latin typeface="Inter"/>
              </a:defRPr>
            </a:pPr>
            <a:r>
              <a:t>Book a free 30-minute diagnostic session to assess your current reliability bottlenecks.</a:t>
            </a:r>
          </a:p>
          <a:p>
            <a:pPr>
              <a:spcBef>
                <a:spcPts val="600"/>
              </a:spcBef>
              <a:defRPr sz="1000" b="1">
                <a:solidFill>
                  <a:srgbClr val="F97316"/>
                </a:solidFill>
                <a:latin typeface="Inter"/>
              </a:defRPr>
            </a:pPr>
            <a:r>
              <a:t>EMAIL:  </a:t>
            </a:r>
            <a:r>
              <a:rPr sz="1100" b="1">
                <a:solidFill>
                  <a:srgbClr val="0F172A"/>
                </a:solidFill>
                <a:latin typeface="Inter"/>
              </a:rPr>
              <a:t>consult@ramisconsult.com</a:t>
            </a:r>
          </a:p>
          <a:p>
            <a:pPr>
              <a:spcBef>
                <a:spcPts val="600"/>
              </a:spcBef>
              <a:defRPr sz="1000" b="1">
                <a:solidFill>
                  <a:srgbClr val="F97316"/>
                </a:solidFill>
                <a:latin typeface="Inter"/>
              </a:defRPr>
            </a:pPr>
            <a:r>
              <a:t>WEB:  </a:t>
            </a:r>
            <a:r>
              <a:rPr sz="1100" b="1">
                <a:solidFill>
                  <a:srgbClr val="0F172A"/>
                </a:solidFill>
                <a:latin typeface="Inter"/>
              </a:rPr>
              <a:t>ramisconsult.com</a:t>
            </a:r>
          </a:p>
          <a:p>
            <a:pPr>
              <a:spcBef>
                <a:spcPts val="600"/>
              </a:spcBef>
              <a:defRPr sz="1000" b="1">
                <a:solidFill>
                  <a:srgbClr val="F97316"/>
                </a:solidFill>
                <a:latin typeface="Inter"/>
              </a:defRPr>
            </a:pPr>
            <a:r>
              <a:t>WHATSAPP:  </a:t>
            </a:r>
            <a:r>
              <a:rPr sz="1100" b="1">
                <a:solidFill>
                  <a:srgbClr val="0F172A"/>
                </a:solidFill>
                <a:latin typeface="Inter"/>
              </a:rPr>
              <a:t>+1 385-246-7875</a:t>
            </a:r>
          </a:p>
        </p:txBody>
      </p:sp>
      <p:pic>
        <p:nvPicPr>
          <p:cNvPr id="12" name="Picture 11" descr="qr-code.png"/>
          <p:cNvPicPr>
            <a:picLocks noChangeAspect="1"/>
          </p:cNvPicPr>
          <p:nvPr/>
        </p:nvPicPr>
        <p:blipFill>
          <a:blip r:embed="rId2"/>
          <a:stretch>
            <a:fillRect/>
          </a:stretch>
        </p:blipFill>
        <p:spPr>
          <a:xfrm>
            <a:off x="9966960" y="3017520"/>
            <a:ext cx="1097280" cy="1097280"/>
          </a:xfrm>
          <a:prstGeom prst="rect">
            <a:avLst/>
          </a:prstGeom>
        </p:spPr>
      </p:pic>
      <p:sp>
        <p:nvSpPr>
          <p:cNvPr id="13" name="TextBox 12"/>
          <p:cNvSpPr txBox="1"/>
          <p:nvPr/>
        </p:nvSpPr>
        <p:spPr>
          <a:xfrm>
            <a:off x="9784080" y="4206240"/>
            <a:ext cx="1463040" cy="365760"/>
          </a:xfrm>
          <a:prstGeom prst="rect">
            <a:avLst/>
          </a:prstGeom>
          <a:noFill/>
        </p:spPr>
        <p:txBody>
          <a:bodyPr wrap="square" lIns="0" rIns="0" tIns="0" bIns="0">
            <a:spAutoFit/>
          </a:bodyPr>
          <a:lstStyle/>
          <a:p>
            <a:pPr algn="ctr">
              <a:defRPr sz="900" b="1">
                <a:solidFill>
                  <a:srgbClr val="F97316"/>
                </a:solidFill>
                <a:latin typeface="Space Grotesk"/>
              </a:defRPr>
            </a:pPr>
            <a:r>
              <a:t>SCAN TO AUDIT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